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90959F91-AF92-464B-B57A-4664F0BE63D3}">
          <p14:sldIdLst>
            <p14:sldId id="256"/>
            <p14:sldId id="257"/>
            <p14:sldId id="258"/>
            <p14:sldId id="259"/>
            <p14:sldId id="260"/>
            <p14:sldId id="261"/>
            <p14:sldId id="262"/>
            <p14:sldId id="264"/>
            <p14:sldId id="263"/>
            <p14:sldId id="265"/>
            <p14:sldId id="26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g>
</file>

<file path=ppt/media/image11.jp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3/3/2022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3/3/2022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informatics.ru/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jpg"/><Relationship Id="rId4" Type="http://schemas.openxmlformats.org/officeDocument/2006/relationships/hyperlink" Target="https://ege.sdamgia.ru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hyperlink" Target="https://www.python.org/" TargetMode="External"/><Relationship Id="rId7" Type="http://schemas.openxmlformats.org/officeDocument/2006/relationships/hyperlink" Target="https://www.w3.org/Style/CSS/" TargetMode="External"/><Relationship Id="rId2" Type="http://schemas.openxmlformats.org/officeDocument/2006/relationships/hyperlink" Target="https://www.djangoproject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tml.com/" TargetMode="External"/><Relationship Id="rId5" Type="http://schemas.openxmlformats.org/officeDocument/2006/relationships/hyperlink" Target="https://js.org/" TargetMode="External"/><Relationship Id="rId4" Type="http://schemas.openxmlformats.org/officeDocument/2006/relationships/hyperlink" Target="https://www.sqlite.org/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html.com/" TargetMode="External"/><Relationship Id="rId3" Type="http://schemas.openxmlformats.org/officeDocument/2006/relationships/hyperlink" Target="https://stackoverflow.com/" TargetMode="External"/><Relationship Id="rId7" Type="http://schemas.openxmlformats.org/officeDocument/2006/relationships/hyperlink" Target="https://documentation.js.org/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www.sqlite.org/docs.html" TargetMode="External"/><Relationship Id="rId5" Type="http://schemas.openxmlformats.org/officeDocument/2006/relationships/hyperlink" Target="https://docs.python.org/" TargetMode="External"/><Relationship Id="rId10" Type="http://schemas.openxmlformats.org/officeDocument/2006/relationships/image" Target="../media/image12.png"/><Relationship Id="rId4" Type="http://schemas.openxmlformats.org/officeDocument/2006/relationships/hyperlink" Target="https://docs.djangoproject.com/" TargetMode="External"/><Relationship Id="rId9" Type="http://schemas.openxmlformats.org/officeDocument/2006/relationships/hyperlink" Target="https://www.w3.org/Style/CSS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sz="4400" b="1" dirty="0"/>
              <a:t>Автономная тестирующая </a:t>
            </a:r>
            <a:r>
              <a:rPr lang="ru-RU" sz="4400" b="1" dirty="0" smtClean="0"/>
              <a:t>система</a:t>
            </a:r>
            <a:endParaRPr lang="ru-RU" sz="4400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u-RU" dirty="0"/>
              <a:t>Максима "</a:t>
            </a:r>
            <a:r>
              <a:rPr lang="en-US" dirty="0" err="1"/>
              <a:t>Necromax</a:t>
            </a:r>
            <a:r>
              <a:rPr lang="en-US" dirty="0"/>
              <a:t>" </a:t>
            </a:r>
            <a:r>
              <a:rPr lang="ru-RU" dirty="0"/>
              <a:t>Алексеенко Сергеевича</a:t>
            </a:r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4175666" y="1585780"/>
            <a:ext cx="38491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400" b="1" dirty="0">
                <a:solidFill>
                  <a:srgbClr val="24292F"/>
                </a:solidFill>
                <a:latin typeface="+mj-lt"/>
              </a:rPr>
              <a:t>Паспорт </a:t>
            </a:r>
            <a:r>
              <a:rPr lang="ru-RU" sz="2400" b="1" dirty="0" err="1">
                <a:solidFill>
                  <a:srgbClr val="24292F"/>
                </a:solidFill>
                <a:latin typeface="+mj-lt"/>
              </a:rPr>
              <a:t>поектной</a:t>
            </a:r>
            <a:r>
              <a:rPr lang="ru-RU" sz="2400" b="1" dirty="0">
                <a:solidFill>
                  <a:srgbClr val="24292F"/>
                </a:solidFill>
                <a:latin typeface="+mj-lt"/>
              </a:rPr>
              <a:t> работы</a:t>
            </a:r>
            <a:endParaRPr lang="ru-RU" sz="2400" b="1" i="0" dirty="0">
              <a:solidFill>
                <a:srgbClr val="24292F"/>
              </a:solidFill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599027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Создать проект</a:t>
            </a:r>
          </a:p>
        </p:txBody>
      </p:sp>
      <p:sp>
        <p:nvSpPr>
          <p:cNvPr id="3" name="Объект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ru-RU" dirty="0"/>
              <a:t>Через множество проблем проект создан, и работает исправно на зарегистрированном </a:t>
            </a:r>
            <a:r>
              <a:rPr lang="ru-RU" dirty="0" err="1"/>
              <a:t>секюрном</a:t>
            </a:r>
            <a:r>
              <a:rPr lang="ru-RU" dirty="0"/>
              <a:t> домене https://max.harmonica.ru/</a:t>
            </a:r>
          </a:p>
        </p:txBody>
      </p:sp>
    </p:spTree>
    <p:extLst>
      <p:ext uri="{BB962C8B-B14F-4D97-AF65-F5344CB8AC3E}">
        <p14:creationId xmlns:p14="http://schemas.microsoft.com/office/powerpoint/2010/main" val="66191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Постработа</a:t>
            </a:r>
            <a:endParaRPr lang="ru-RU" dirty="0"/>
          </a:p>
        </p:txBody>
      </p:sp>
      <p:sp>
        <p:nvSpPr>
          <p:cNvPr id="5" name="Текст 4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9768016" cy="576262"/>
          </a:xfrm>
        </p:spPr>
        <p:txBody>
          <a:bodyPr/>
          <a:lstStyle/>
          <a:p>
            <a:r>
              <a:rPr lang="ru-RU" dirty="0"/>
              <a:t>Несмотря на готовность проекта, есть над чем ещё попробовать: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9768016" cy="2632605"/>
          </a:xfrm>
        </p:spPr>
        <p:txBody>
          <a:bodyPr/>
          <a:lstStyle/>
          <a:p>
            <a:r>
              <a:rPr lang="ru-RU" dirty="0"/>
              <a:t>Новые типы </a:t>
            </a:r>
            <a:r>
              <a:rPr lang="ru-RU" dirty="0" smtClean="0"/>
              <a:t>задач </a:t>
            </a:r>
            <a:endParaRPr lang="en-US" dirty="0" smtClean="0"/>
          </a:p>
          <a:p>
            <a:r>
              <a:rPr lang="ru-RU" dirty="0" smtClean="0"/>
              <a:t>Адекватное оформление</a:t>
            </a:r>
            <a:endParaRPr lang="en-US" dirty="0" smtClean="0"/>
          </a:p>
          <a:p>
            <a:r>
              <a:rPr lang="ru-RU" dirty="0" smtClean="0"/>
              <a:t>Картинки </a:t>
            </a:r>
            <a:r>
              <a:rPr lang="ru-RU" dirty="0"/>
              <a:t>в условии </a:t>
            </a:r>
            <a:r>
              <a:rPr lang="ru-RU" dirty="0" smtClean="0"/>
              <a:t>задач </a:t>
            </a:r>
            <a:endParaRPr lang="en-US" dirty="0" smtClean="0"/>
          </a:p>
          <a:p>
            <a:r>
              <a:rPr lang="ru-RU" dirty="0" smtClean="0"/>
              <a:t>Перевод текста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586317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Ц</a:t>
            </a:r>
            <a:r>
              <a:rPr lang="ru-RU" b="1" dirty="0" smtClean="0"/>
              <a:t>ель </a:t>
            </a:r>
            <a:r>
              <a:rPr lang="ru-RU" b="1" dirty="0"/>
              <a:t>проекта</a:t>
            </a:r>
            <a:br>
              <a:rPr lang="ru-RU" b="1" dirty="0"/>
            </a:b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ru-RU" dirty="0"/>
              <a:t>Нужно уточнить, что данный </a:t>
            </a:r>
            <a:r>
              <a:rPr lang="ru-RU" dirty="0" err="1"/>
              <a:t>поект</a:t>
            </a:r>
            <a:r>
              <a:rPr lang="ru-RU" dirty="0"/>
              <a:t> был изначально создан для участия в олимпиаде, но по её завершению, подвергся исправлениям и доработкам Цель-ТЗ: "создание </a:t>
            </a:r>
            <a:r>
              <a:rPr lang="ru-RU" dirty="0" err="1"/>
              <a:t>афтономной</a:t>
            </a:r>
            <a:r>
              <a:rPr lang="ru-RU" dirty="0"/>
              <a:t> системы тестирования знаний учащихся</a:t>
            </a:r>
            <a:r>
              <a:rPr lang="ru-RU" dirty="0" smtClean="0"/>
              <a:t>"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57050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Рисунок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510" y="4556318"/>
            <a:ext cx="3031669" cy="1591626"/>
          </a:xfrm>
          <a:prstGeom prst="rect">
            <a:avLst/>
          </a:prstGeom>
        </p:spPr>
      </p:pic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Рассмотрение схожих </a:t>
            </a:r>
            <a:r>
              <a:rPr lang="ru-RU" b="1" dirty="0" smtClean="0"/>
              <a:t>продуктов</a:t>
            </a:r>
            <a:endParaRPr lang="ru-RU" dirty="0"/>
          </a:p>
        </p:txBody>
      </p:sp>
      <p:sp>
        <p:nvSpPr>
          <p:cNvPr id="7" name="Текст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600" b="1" dirty="0"/>
              <a:t>На просторах интернета существует множество уже готовых тестирующих систем:</a:t>
            </a:r>
          </a:p>
        </p:txBody>
      </p:sp>
      <p:sp>
        <p:nvSpPr>
          <p:cNvPr id="5" name="Объект 4"/>
          <p:cNvSpPr>
            <a:spLocks noGrp="1"/>
          </p:cNvSpPr>
          <p:nvPr>
            <p:ph sz="half" idx="2"/>
          </p:nvPr>
        </p:nvSpPr>
        <p:spPr>
          <a:xfrm>
            <a:off x="1295400" y="3375067"/>
            <a:ext cx="4718304" cy="2632605"/>
          </a:xfrm>
        </p:spPr>
        <p:txBody>
          <a:bodyPr>
            <a:normAutofit/>
          </a:bodyPr>
          <a:lstStyle/>
          <a:p>
            <a:r>
              <a:rPr lang="ru-RU" sz="1800" dirty="0">
                <a:hlinkClick r:id="rId3"/>
              </a:rPr>
              <a:t>https://informatics.ru/</a:t>
            </a:r>
            <a:endParaRPr lang="ru-RU" sz="1800" dirty="0"/>
          </a:p>
          <a:p>
            <a:r>
              <a:rPr lang="ru-RU" sz="1800" dirty="0">
                <a:hlinkClick r:id="rId4"/>
              </a:rPr>
              <a:t>https://ege.sdamgia.ru/</a:t>
            </a:r>
            <a:endParaRPr lang="ru-RU" sz="1800" dirty="0"/>
          </a:p>
          <a:p>
            <a:r>
              <a:rPr lang="ru-RU" sz="1800" dirty="0" smtClean="0"/>
              <a:t>Тестирующие системы для сотрудников </a:t>
            </a:r>
            <a:r>
              <a:rPr lang="ru-RU" sz="1800" dirty="0" err="1" smtClean="0"/>
              <a:t>oracl</a:t>
            </a:r>
            <a:r>
              <a:rPr lang="en-US" sz="1800" dirty="0" smtClean="0"/>
              <a:t>e</a:t>
            </a:r>
            <a:endParaRPr lang="ru-RU" sz="1800" dirty="0"/>
          </a:p>
          <a:p>
            <a:pPr marL="0" indent="0">
              <a:buNone/>
            </a:pPr>
            <a:endParaRPr lang="en-US" sz="1800" dirty="0" smtClean="0">
              <a:hlinkClick r:id="rId3"/>
            </a:endParaRPr>
          </a:p>
        </p:txBody>
      </p:sp>
      <p:sp>
        <p:nvSpPr>
          <p:cNvPr id="8" name="Текст 7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ru-RU" sz="1600" b="1" dirty="0"/>
              <a:t>При их </a:t>
            </a:r>
            <a:r>
              <a:rPr lang="ru-RU" sz="1600" b="1" dirty="0" err="1" smtClean="0"/>
              <a:t>осмотрении</a:t>
            </a:r>
            <a:r>
              <a:rPr lang="ru-RU" sz="1600" b="1" dirty="0" smtClean="0"/>
              <a:t>, </a:t>
            </a:r>
            <a:r>
              <a:rPr lang="ru-RU" sz="1600" b="1" dirty="0"/>
              <a:t>я вывел для себя основные их недостатки</a:t>
            </a:r>
            <a:r>
              <a:rPr lang="ru-RU" sz="1600" b="1" dirty="0" smtClean="0"/>
              <a:t>:</a:t>
            </a:r>
            <a:endParaRPr lang="ru-RU" sz="1600" b="1" dirty="0"/>
          </a:p>
        </p:txBody>
      </p:sp>
      <p:sp>
        <p:nvSpPr>
          <p:cNvPr id="9" name="Объект 8"/>
          <p:cNvSpPr>
            <a:spLocks noGrp="1"/>
          </p:cNvSpPr>
          <p:nvPr>
            <p:ph sz="quarter" idx="4"/>
          </p:nvPr>
        </p:nvSpPr>
        <p:spPr>
          <a:xfrm>
            <a:off x="6180670" y="3375067"/>
            <a:ext cx="4718304" cy="2632605"/>
          </a:xfrm>
        </p:spPr>
        <p:txBody>
          <a:bodyPr>
            <a:noAutofit/>
          </a:bodyPr>
          <a:lstStyle/>
          <a:p>
            <a:r>
              <a:rPr lang="ru-RU" sz="1800" dirty="0"/>
              <a:t>Не интуитивно понятно, или вообще не реализован способ создания своих задач</a:t>
            </a:r>
          </a:p>
          <a:p>
            <a:r>
              <a:rPr lang="ru-RU" sz="1800" dirty="0"/>
              <a:t>Не интуитивно понятно, или вообще не реализована система групп</a:t>
            </a:r>
          </a:p>
          <a:p>
            <a:r>
              <a:rPr lang="ru-RU" sz="1800" dirty="0"/>
              <a:t>Не интуитивно понятно, или вообще не реализована система назначения </a:t>
            </a:r>
            <a:r>
              <a:rPr lang="ru-RU" sz="1800" dirty="0" smtClean="0"/>
              <a:t>задач</a:t>
            </a:r>
            <a:endParaRPr lang="ru-RU" sz="1800" dirty="0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0980" y="4767169"/>
            <a:ext cx="1169923" cy="11699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606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Цель проекта</a:t>
            </a:r>
            <a:br>
              <a:rPr lang="ru-RU" b="1" dirty="0"/>
            </a:br>
            <a:endParaRPr lang="ru-RU" dirty="0"/>
          </a:p>
        </p:txBody>
      </p:sp>
      <p:sp>
        <p:nvSpPr>
          <p:cNvPr id="11" name="Объект 10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Создать автономную тестирующую систему, в основе которой лежит идея свободы обучения и распространения знаний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07341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/>
              <a:t>План сотворения проекта</a:t>
            </a:r>
            <a:br>
              <a:rPr lang="ru-RU" b="1" dirty="0"/>
            </a:br>
            <a:endParaRPr lang="ru-RU" dirty="0"/>
          </a:p>
        </p:txBody>
      </p:sp>
      <p:sp>
        <p:nvSpPr>
          <p:cNvPr id="10" name="Объект 9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Выбрать библиотеки, </a:t>
            </a:r>
            <a:r>
              <a:rPr lang="ru-RU" dirty="0" err="1"/>
              <a:t>api'и</a:t>
            </a:r>
            <a:r>
              <a:rPr lang="ru-RU" dirty="0"/>
              <a:t> и </a:t>
            </a:r>
            <a:r>
              <a:rPr lang="ru-RU" dirty="0" err="1"/>
              <a:t>фреймворки</a:t>
            </a:r>
            <a:r>
              <a:rPr lang="ru-RU" dirty="0"/>
              <a:t>, на которых будет работать проект</a:t>
            </a:r>
          </a:p>
          <a:p>
            <a:r>
              <a:rPr lang="ru-RU" dirty="0"/>
              <a:t>Изучить теорию и документацию систем, выбранных ранее</a:t>
            </a:r>
          </a:p>
          <a:p>
            <a:r>
              <a:rPr lang="ru-RU" dirty="0"/>
              <a:t>Расписать структуру самого проекта</a:t>
            </a:r>
          </a:p>
          <a:p>
            <a:r>
              <a:rPr lang="ru-RU" dirty="0"/>
              <a:t>Расписать структуру базы данных проекта</a:t>
            </a:r>
          </a:p>
          <a:p>
            <a:r>
              <a:rPr lang="ru-RU" dirty="0"/>
              <a:t>Создать проект</a:t>
            </a:r>
          </a:p>
          <a:p>
            <a:r>
              <a:rPr lang="ru-RU" dirty="0" smtClean="0"/>
              <a:t>Спать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324251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sz="2800" b="1" dirty="0" smtClean="0"/>
              <a:t>Выбрать библиотеки, </a:t>
            </a:r>
            <a:r>
              <a:rPr lang="ru-RU" sz="2800" b="1" dirty="0" err="1" smtClean="0"/>
              <a:t>api'и</a:t>
            </a:r>
            <a:r>
              <a:rPr lang="ru-RU" sz="2800" b="1" dirty="0" smtClean="0"/>
              <a:t> и </a:t>
            </a:r>
            <a:r>
              <a:rPr lang="ru-RU" sz="2800" b="1" dirty="0" err="1" smtClean="0"/>
              <a:t>фреймворки</a:t>
            </a:r>
            <a:r>
              <a:rPr lang="ru-RU" sz="2800" b="1" dirty="0" smtClean="0"/>
              <a:t>, на которых будет работать проект</a:t>
            </a:r>
            <a:br>
              <a:rPr lang="ru-RU" sz="2800" b="1" dirty="0" smtClean="0"/>
            </a:br>
            <a:endParaRPr lang="ru-RU" sz="28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ru-RU" dirty="0"/>
              <a:t>Основа проекта - </a:t>
            </a:r>
            <a:r>
              <a:rPr lang="ru-RU" dirty="0" err="1"/>
              <a:t>фреймворк</a:t>
            </a:r>
            <a:r>
              <a:rPr lang="ru-RU" dirty="0"/>
              <a:t> </a:t>
            </a:r>
            <a:r>
              <a:rPr lang="ru-RU" dirty="0" err="1"/>
              <a:t>Djando</a:t>
            </a:r>
            <a:r>
              <a:rPr lang="ru-RU" dirty="0"/>
              <a:t> </a:t>
            </a:r>
            <a:r>
              <a:rPr lang="ru-RU" dirty="0">
                <a:hlinkClick r:id="rId2"/>
              </a:rPr>
              <a:t>https://www.djangoproject.com/</a:t>
            </a:r>
            <a:endParaRPr lang="ru-RU" dirty="0"/>
          </a:p>
          <a:p>
            <a:r>
              <a:rPr lang="ru-RU" dirty="0" err="1"/>
              <a:t>Бекенд</a:t>
            </a:r>
            <a:r>
              <a:rPr lang="ru-RU" dirty="0"/>
              <a:t> написан, по навязанному </a:t>
            </a:r>
            <a:r>
              <a:rPr lang="ru-RU" dirty="0" err="1"/>
              <a:t>Django</a:t>
            </a:r>
            <a:r>
              <a:rPr lang="ru-RU" dirty="0"/>
              <a:t> (да я и не против), </a:t>
            </a:r>
            <a:r>
              <a:rPr lang="ru-RU" dirty="0" err="1"/>
              <a:t>python</a:t>
            </a:r>
            <a:r>
              <a:rPr lang="ru-RU" dirty="0"/>
              <a:t> </a:t>
            </a:r>
            <a:r>
              <a:rPr lang="ru-RU" dirty="0">
                <a:hlinkClick r:id="rId3"/>
              </a:rPr>
              <a:t>https://www.python.org/</a:t>
            </a:r>
            <a:endParaRPr lang="ru-RU" dirty="0"/>
          </a:p>
          <a:p>
            <a:r>
              <a:rPr lang="ru-RU" dirty="0" err="1"/>
              <a:t>Датабаза</a:t>
            </a:r>
            <a:r>
              <a:rPr lang="ru-RU" dirty="0"/>
              <a:t> </a:t>
            </a:r>
            <a:r>
              <a:rPr lang="ru-RU" dirty="0" err="1"/>
              <a:t>SQLite</a:t>
            </a:r>
            <a:r>
              <a:rPr lang="ru-RU" dirty="0"/>
              <a:t> </a:t>
            </a:r>
            <a:r>
              <a:rPr lang="ru-RU" dirty="0">
                <a:hlinkClick r:id="rId4"/>
              </a:rPr>
              <a:t>https://www.sqlite.org/</a:t>
            </a:r>
            <a:endParaRPr lang="ru-RU" dirty="0"/>
          </a:p>
          <a:p>
            <a:r>
              <a:rPr lang="ru-RU" dirty="0"/>
              <a:t>На фронте совместно </a:t>
            </a:r>
            <a:r>
              <a:rPr lang="ru-RU" dirty="0" err="1"/>
              <a:t>JavaScript</a:t>
            </a:r>
            <a:r>
              <a:rPr lang="ru-RU" dirty="0"/>
              <a:t> </a:t>
            </a:r>
            <a:r>
              <a:rPr lang="ru-RU" dirty="0">
                <a:hlinkClick r:id="rId5"/>
              </a:rPr>
              <a:t>https://js.org/</a:t>
            </a:r>
            <a:r>
              <a:rPr lang="ru-RU" dirty="0"/>
              <a:t>,</a:t>
            </a:r>
          </a:p>
          <a:p>
            <a:r>
              <a:rPr lang="ru-RU" dirty="0"/>
              <a:t>HTML </a:t>
            </a:r>
            <a:r>
              <a:rPr lang="ru-RU" dirty="0">
                <a:hlinkClick r:id="rId6"/>
              </a:rPr>
              <a:t>https://html.com/</a:t>
            </a:r>
            <a:endParaRPr lang="ru-RU" dirty="0"/>
          </a:p>
          <a:p>
            <a:r>
              <a:rPr lang="ru-RU" dirty="0"/>
              <a:t>и CSS </a:t>
            </a:r>
            <a:r>
              <a:rPr lang="ru-RU" dirty="0">
                <a:hlinkClick r:id="rId7"/>
              </a:rPr>
              <a:t>https://www.w3.org/Style/CSS</a:t>
            </a:r>
            <a:r>
              <a:rPr lang="ru-RU" dirty="0" smtClean="0">
                <a:hlinkClick r:id="rId7"/>
              </a:rPr>
              <a:t>/</a:t>
            </a:r>
            <a:endParaRPr lang="ru-RU" dirty="0"/>
          </a:p>
        </p:txBody>
      </p:sp>
      <p:sp>
        <p:nvSpPr>
          <p:cNvPr id="6" name="AutoShape 6" descr="HTML — Википедия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pic>
        <p:nvPicPr>
          <p:cNvPr id="10" name="Рисунок 9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1663" y="3599936"/>
            <a:ext cx="3394500" cy="2384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370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Рисунок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0899" y="4399006"/>
            <a:ext cx="1518668" cy="1798937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Изучить теорию и документацию систем, выбранных </a:t>
            </a:r>
            <a:r>
              <a:rPr lang="ru-RU" b="1" dirty="0" smtClean="0"/>
              <a:t>ранее</a:t>
            </a:r>
            <a:endParaRPr lang="ru-RU" dirty="0"/>
          </a:p>
        </p:txBody>
      </p:sp>
      <p:sp>
        <p:nvSpPr>
          <p:cNvPr id="4" name="Текст 3"/>
          <p:cNvSpPr>
            <a:spLocks noGrp="1"/>
          </p:cNvSpPr>
          <p:nvPr>
            <p:ph type="body" idx="13"/>
          </p:nvPr>
        </p:nvSpPr>
        <p:spPr>
          <a:xfrm>
            <a:off x="1295399" y="3427475"/>
            <a:ext cx="9609668" cy="841248"/>
          </a:xfrm>
        </p:spPr>
        <p:txBody>
          <a:bodyPr>
            <a:normAutofit fontScale="85000" lnSpcReduction="10000"/>
          </a:bodyPr>
          <a:lstStyle/>
          <a:p>
            <a:r>
              <a:rPr lang="ru-RU" dirty="0"/>
              <a:t>Изучение было </a:t>
            </a:r>
            <a:r>
              <a:rPr lang="ru-RU" dirty="0" err="1"/>
              <a:t>сомастаятельным</a:t>
            </a:r>
            <a:r>
              <a:rPr lang="ru-RU" dirty="0"/>
              <a:t>, с использованием информационного сайта </a:t>
            </a:r>
            <a:r>
              <a:rPr lang="ru-RU" dirty="0">
                <a:hlinkClick r:id="rId3"/>
              </a:rPr>
              <a:t>https://stackoverflow.com/</a:t>
            </a:r>
            <a:r>
              <a:rPr lang="ru-RU" dirty="0"/>
              <a:t>, документаций и исходного </a:t>
            </a:r>
            <a:r>
              <a:rPr lang="ru-RU" dirty="0" smtClean="0"/>
              <a:t>кода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ru-RU" dirty="0" err="1" smtClean="0"/>
              <a:t>Django</a:t>
            </a:r>
            <a:r>
              <a:rPr lang="ru-RU" dirty="0"/>
              <a:t> </a:t>
            </a:r>
            <a:r>
              <a:rPr lang="ru-RU" dirty="0">
                <a:hlinkClick r:id="rId4"/>
              </a:rPr>
              <a:t>https://docs.djangoproject.com/</a:t>
            </a:r>
            <a:endParaRPr lang="ru-RU" dirty="0"/>
          </a:p>
          <a:p>
            <a:r>
              <a:rPr lang="ru-RU" dirty="0" err="1"/>
              <a:t>python</a:t>
            </a:r>
            <a:r>
              <a:rPr lang="ru-RU" dirty="0"/>
              <a:t> </a:t>
            </a:r>
            <a:r>
              <a:rPr lang="ru-RU" dirty="0">
                <a:hlinkClick r:id="rId5"/>
              </a:rPr>
              <a:t>https://docs.python.org/</a:t>
            </a:r>
            <a:endParaRPr lang="ru-RU" dirty="0"/>
          </a:p>
          <a:p>
            <a:r>
              <a:rPr lang="ru-RU" dirty="0" err="1"/>
              <a:t>SQLite</a:t>
            </a:r>
            <a:r>
              <a:rPr lang="ru-RU" dirty="0"/>
              <a:t> </a:t>
            </a:r>
            <a:r>
              <a:rPr lang="ru-RU" dirty="0">
                <a:hlinkClick r:id="rId6"/>
              </a:rPr>
              <a:t>https://</a:t>
            </a:r>
            <a:r>
              <a:rPr lang="ru-RU" dirty="0" smtClean="0">
                <a:hlinkClick r:id="rId6"/>
              </a:rPr>
              <a:t>www.sqlite.org/docs.html</a:t>
            </a:r>
            <a:endParaRPr lang="ru-RU" dirty="0"/>
          </a:p>
        </p:txBody>
      </p:sp>
      <p:sp>
        <p:nvSpPr>
          <p:cNvPr id="8" name="Объект 2"/>
          <p:cNvSpPr txBox="1">
            <a:spLocks/>
          </p:cNvSpPr>
          <p:nvPr/>
        </p:nvSpPr>
        <p:spPr>
          <a:xfrm>
            <a:off x="1295399" y="4470398"/>
            <a:ext cx="9609670" cy="14054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ru-RU" dirty="0" err="1"/>
              <a:t>JavaScript</a:t>
            </a:r>
            <a:r>
              <a:rPr lang="ru-RU" dirty="0"/>
              <a:t> </a:t>
            </a:r>
            <a:r>
              <a:rPr lang="ru-RU" dirty="0">
                <a:hlinkClick r:id="rId7"/>
              </a:rPr>
              <a:t>https://documentation.js.org/</a:t>
            </a:r>
            <a:endParaRPr lang="ru-RU" dirty="0"/>
          </a:p>
          <a:p>
            <a:pPr algn="r"/>
            <a:r>
              <a:rPr lang="ru-RU" dirty="0"/>
              <a:t>HTML </a:t>
            </a:r>
            <a:r>
              <a:rPr lang="ru-RU" dirty="0">
                <a:hlinkClick r:id="rId8"/>
              </a:rPr>
              <a:t>https://html.com/</a:t>
            </a:r>
            <a:endParaRPr lang="ru-RU" dirty="0"/>
          </a:p>
          <a:p>
            <a:pPr algn="r"/>
            <a:r>
              <a:rPr lang="ru-RU" dirty="0"/>
              <a:t>CSS </a:t>
            </a:r>
            <a:r>
              <a:rPr lang="ru-RU" dirty="0">
                <a:hlinkClick r:id="rId9"/>
              </a:rPr>
              <a:t>https://www.w3.org/Style/CSS/</a:t>
            </a:r>
            <a:endParaRPr lang="ru-RU" dirty="0"/>
          </a:p>
        </p:txBody>
      </p:sp>
      <p:pic>
        <p:nvPicPr>
          <p:cNvPr id="11" name="Рисунок 1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685" y="5571979"/>
            <a:ext cx="445255" cy="202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7291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/>
              <a:t>Расписать структуру базы данных проект</a:t>
            </a:r>
            <a:br>
              <a:rPr lang="ru-RU" b="1" dirty="0"/>
            </a:br>
            <a:endParaRPr lang="ru-RU" dirty="0"/>
          </a:p>
        </p:txBody>
      </p:sp>
      <p:sp>
        <p:nvSpPr>
          <p:cNvPr id="9" name="Объект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err="1"/>
              <a:t>main</a:t>
            </a:r>
            <a:r>
              <a:rPr lang="ru-RU" dirty="0"/>
              <a:t> - главная страница, также хранит часто используемые функции </a:t>
            </a:r>
            <a:r>
              <a:rPr lang="ru-RU" dirty="0" err="1"/>
              <a:t>templatetags</a:t>
            </a:r>
            <a:endParaRPr lang="ru-RU" dirty="0"/>
          </a:p>
          <a:p>
            <a:r>
              <a:rPr lang="ru-RU" dirty="0" err="1"/>
              <a:t>accounts</a:t>
            </a:r>
            <a:r>
              <a:rPr lang="ru-RU" dirty="0"/>
              <a:t> - работа с датой пользователя</a:t>
            </a:r>
          </a:p>
          <a:p>
            <a:r>
              <a:rPr lang="ru-RU" dirty="0" err="1"/>
              <a:t>groups</a:t>
            </a:r>
            <a:r>
              <a:rPr lang="ru-RU" dirty="0"/>
              <a:t> - группы</a:t>
            </a:r>
          </a:p>
          <a:p>
            <a:r>
              <a:rPr lang="ru-RU" dirty="0" err="1"/>
              <a:t>tasks</a:t>
            </a:r>
            <a:r>
              <a:rPr lang="ru-RU" dirty="0"/>
              <a:t> - модули и задачи: создание, решение и т.д</a:t>
            </a:r>
            <a:r>
              <a:rPr lang="ru-RU" dirty="0" smtClean="0"/>
              <a:t>.</a:t>
            </a:r>
            <a:endParaRPr lang="ru-RU" dirty="0"/>
          </a:p>
        </p:txBody>
      </p:sp>
      <p:sp>
        <p:nvSpPr>
          <p:cNvPr id="10" name="Текст 9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algn="l"/>
            <a:r>
              <a:rPr lang="ru-RU" dirty="0"/>
              <a:t>Фреймворк </a:t>
            </a:r>
            <a:r>
              <a:rPr lang="ru-RU" dirty="0" err="1"/>
              <a:t>Djando</a:t>
            </a:r>
            <a:r>
              <a:rPr lang="ru-RU" dirty="0"/>
              <a:t> удобно разделяет работу проекта на так называемые </a:t>
            </a:r>
            <a:r>
              <a:rPr lang="ru-RU" dirty="0" err="1"/>
              <a:t>app'сы</a:t>
            </a:r>
            <a:r>
              <a:rPr lang="ru-RU" dirty="0"/>
              <a:t>, блоки, что удобно упрощает ориентацию в структуре </a:t>
            </a:r>
            <a:r>
              <a:rPr lang="ru-RU" dirty="0" smtClean="0"/>
              <a:t>проекта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11524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" name="Группа 59"/>
          <p:cNvGrpSpPr/>
          <p:nvPr/>
        </p:nvGrpSpPr>
        <p:grpSpPr>
          <a:xfrm>
            <a:off x="4588031" y="2468878"/>
            <a:ext cx="3006810" cy="3594170"/>
            <a:chOff x="7661178" y="2468878"/>
            <a:chExt cx="3006810" cy="3594170"/>
          </a:xfrm>
        </p:grpSpPr>
        <p:sp>
          <p:nvSpPr>
            <p:cNvPr id="61" name="Прямоугольник 60"/>
            <p:cNvSpPr/>
            <p:nvPr/>
          </p:nvSpPr>
          <p:spPr>
            <a:xfrm>
              <a:off x="7661178" y="2570205"/>
              <a:ext cx="3006810" cy="349284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62" name="Прямоугольник 61"/>
            <p:cNvSpPr/>
            <p:nvPr/>
          </p:nvSpPr>
          <p:spPr>
            <a:xfrm>
              <a:off x="7721947" y="3143595"/>
              <a:ext cx="1598141" cy="857187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tx1"/>
                  </a:solidFill>
                </a:rPr>
                <a:t>Group</a:t>
              </a:r>
              <a:endParaRPr lang="ru-RU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ru-RU" sz="1600" i="1" dirty="0"/>
                <a:t>группа с </a:t>
              </a:r>
              <a:r>
                <a:rPr lang="ru-RU" sz="1600" i="1" dirty="0" err="1"/>
                <a:t>пользователяим</a:t>
              </a:r>
              <a:endParaRPr lang="ru-RU" sz="1600" i="1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8396811" y="2468878"/>
              <a:ext cx="1547924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b="1" dirty="0"/>
                <a:t>g</a:t>
              </a:r>
              <a:r>
                <a:rPr lang="en-US" sz="3600" b="1" dirty="0" smtClean="0"/>
                <a:t>roups</a:t>
              </a:r>
              <a:endParaRPr lang="ru-RU" b="1" dirty="0"/>
            </a:p>
          </p:txBody>
        </p:sp>
        <p:sp>
          <p:nvSpPr>
            <p:cNvPr id="64" name="Прямоугольник 63"/>
            <p:cNvSpPr/>
            <p:nvPr/>
          </p:nvSpPr>
          <p:spPr>
            <a:xfrm>
              <a:off x="8250763" y="4114793"/>
              <a:ext cx="1598141" cy="931986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err="1">
                  <a:solidFill>
                    <a:schemeClr val="tx1"/>
                  </a:solidFill>
                </a:rPr>
                <a:t>ModuleData</a:t>
              </a:r>
              <a:endParaRPr lang="ru-RU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ru-RU" sz="1600" i="1" dirty="0"/>
                <a:t>добавленные в группу модули</a:t>
              </a:r>
            </a:p>
          </p:txBody>
        </p:sp>
        <p:sp>
          <p:nvSpPr>
            <p:cNvPr id="65" name="Прямоугольник 64"/>
            <p:cNvSpPr/>
            <p:nvPr/>
          </p:nvSpPr>
          <p:spPr>
            <a:xfrm>
              <a:off x="8942741" y="5097020"/>
              <a:ext cx="1598141" cy="902993"/>
            </a:xfrm>
            <a:prstGeom prst="rect">
              <a:avLst/>
            </a:prstGeom>
            <a:solidFill>
              <a:schemeClr val="accent4"/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 err="1">
                  <a:solidFill>
                    <a:schemeClr val="tx1"/>
                  </a:solidFill>
                </a:rPr>
                <a:t>UserAnswer</a:t>
              </a:r>
              <a:endParaRPr lang="ru-RU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ru-RU" sz="1600" i="1" dirty="0"/>
                <a:t>ответ данный пользователем</a:t>
              </a:r>
            </a:p>
          </p:txBody>
        </p:sp>
        <p:cxnSp>
          <p:nvCxnSpPr>
            <p:cNvPr id="66" name="Соединительная линия уступом 65"/>
            <p:cNvCxnSpPr>
              <a:endCxn id="64" idx="1"/>
            </p:cNvCxnSpPr>
            <p:nvPr/>
          </p:nvCxnSpPr>
          <p:spPr>
            <a:xfrm rot="16200000" flipH="1">
              <a:off x="7752471" y="4082494"/>
              <a:ext cx="580004" cy="416580"/>
            </a:xfrm>
            <a:prstGeom prst="bentConnector2">
              <a:avLst/>
            </a:prstGeom>
            <a:ln>
              <a:solidFill>
                <a:schemeClr val="accent4">
                  <a:lumMod val="20000"/>
                  <a:lumOff val="8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Соединительная линия уступом 66"/>
            <p:cNvCxnSpPr>
              <a:endCxn id="65" idx="1"/>
            </p:cNvCxnSpPr>
            <p:nvPr/>
          </p:nvCxnSpPr>
          <p:spPr>
            <a:xfrm rot="16200000" flipH="1">
              <a:off x="8474613" y="5080389"/>
              <a:ext cx="514532" cy="421724"/>
            </a:xfrm>
            <a:prstGeom prst="bentConnector2">
              <a:avLst/>
            </a:prstGeom>
            <a:ln>
              <a:solidFill>
                <a:schemeClr val="accent4">
                  <a:lumMod val="20000"/>
                  <a:lumOff val="8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ru-RU" b="1" dirty="0"/>
              <a:t>Расписать структуру базы данных </a:t>
            </a:r>
            <a:r>
              <a:rPr lang="ru-RU" b="1" dirty="0" smtClean="0"/>
              <a:t>проекте</a:t>
            </a:r>
            <a:endParaRPr lang="ru-RU" dirty="0"/>
          </a:p>
        </p:txBody>
      </p:sp>
      <p:grpSp>
        <p:nvGrpSpPr>
          <p:cNvPr id="58" name="Группа 57"/>
          <p:cNvGrpSpPr/>
          <p:nvPr/>
        </p:nvGrpSpPr>
        <p:grpSpPr>
          <a:xfrm>
            <a:off x="1484872" y="2421682"/>
            <a:ext cx="3006811" cy="3641366"/>
            <a:chOff x="1484872" y="2421682"/>
            <a:chExt cx="3006811" cy="3641366"/>
          </a:xfrm>
        </p:grpSpPr>
        <p:sp>
          <p:nvSpPr>
            <p:cNvPr id="20" name="Прямоугольник 19"/>
            <p:cNvSpPr/>
            <p:nvPr/>
          </p:nvSpPr>
          <p:spPr>
            <a:xfrm>
              <a:off x="1484872" y="2570205"/>
              <a:ext cx="3006811" cy="349284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Прямоугольник 22"/>
            <p:cNvSpPr/>
            <p:nvPr/>
          </p:nvSpPr>
          <p:spPr>
            <a:xfrm>
              <a:off x="2192476" y="3914087"/>
              <a:ext cx="1598141" cy="136748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ru-RU" sz="2000" b="1" dirty="0" err="1" smtClean="0">
                  <a:solidFill>
                    <a:schemeClr val="tx1"/>
                  </a:solidFill>
                </a:rPr>
                <a:t>UserProfile</a:t>
              </a:r>
              <a:endParaRPr lang="ru-RU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ru-RU" sz="1600" i="1" dirty="0" smtClean="0"/>
                <a:t>расширяет </a:t>
              </a:r>
              <a:r>
                <a:rPr lang="ru-RU" sz="1600" i="1" dirty="0"/>
                <a:t>стандартный объект </a:t>
              </a:r>
              <a:r>
                <a:rPr lang="ru-RU" sz="1600" i="1" dirty="0" err="1" smtClean="0"/>
                <a:t>User</a:t>
              </a:r>
              <a:endParaRPr lang="ru-RU" sz="1600" i="1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2025511" y="2421682"/>
              <a:ext cx="192552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b="1" dirty="0"/>
                <a:t>a</a:t>
              </a:r>
              <a:r>
                <a:rPr lang="en-US" sz="3600" b="1" dirty="0" smtClean="0"/>
                <a:t>ccounts</a:t>
              </a:r>
              <a:endParaRPr lang="ru-RU" b="1" dirty="0"/>
            </a:p>
          </p:txBody>
        </p:sp>
      </p:grpSp>
      <p:grpSp>
        <p:nvGrpSpPr>
          <p:cNvPr id="59" name="Группа 58"/>
          <p:cNvGrpSpPr/>
          <p:nvPr/>
        </p:nvGrpSpPr>
        <p:grpSpPr>
          <a:xfrm>
            <a:off x="7672265" y="2468878"/>
            <a:ext cx="3006811" cy="3594170"/>
            <a:chOff x="4573025" y="2468878"/>
            <a:chExt cx="3006811" cy="3594170"/>
          </a:xfrm>
        </p:grpSpPr>
        <p:sp>
          <p:nvSpPr>
            <p:cNvPr id="21" name="Прямоугольник 20"/>
            <p:cNvSpPr/>
            <p:nvPr/>
          </p:nvSpPr>
          <p:spPr>
            <a:xfrm>
              <a:off x="4573025" y="2570205"/>
              <a:ext cx="3006811" cy="3492843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Прямоугольник 25"/>
            <p:cNvSpPr/>
            <p:nvPr/>
          </p:nvSpPr>
          <p:spPr>
            <a:xfrm>
              <a:off x="5863360" y="4972822"/>
              <a:ext cx="1598141" cy="805077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tx1"/>
                  </a:solidFill>
                </a:rPr>
                <a:t>Answer</a:t>
              </a:r>
              <a:endParaRPr lang="ru-RU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ru-RU" sz="1600" i="1" dirty="0"/>
                <a:t>ответы на задачу</a:t>
              </a: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5483281" y="2468878"/>
              <a:ext cx="118013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3600" b="1" dirty="0"/>
                <a:t>t</a:t>
              </a:r>
              <a:r>
                <a:rPr lang="en-US" sz="3600" b="1" dirty="0" smtClean="0"/>
                <a:t>asks</a:t>
              </a:r>
              <a:endParaRPr lang="ru-RU" b="1" dirty="0"/>
            </a:p>
          </p:txBody>
        </p:sp>
        <p:sp>
          <p:nvSpPr>
            <p:cNvPr id="30" name="Прямоугольник 29"/>
            <p:cNvSpPr/>
            <p:nvPr/>
          </p:nvSpPr>
          <p:spPr>
            <a:xfrm>
              <a:off x="5168136" y="4019802"/>
              <a:ext cx="1598141" cy="805078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tx1"/>
                  </a:solidFill>
                </a:rPr>
                <a:t>Task</a:t>
              </a:r>
              <a:endParaRPr lang="ru-RU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ru-RU" sz="1600" i="1" dirty="0"/>
                <a:t>задачи в модуле</a:t>
              </a:r>
            </a:p>
          </p:txBody>
        </p:sp>
        <p:sp>
          <p:nvSpPr>
            <p:cNvPr id="31" name="Прямоугольник 30"/>
            <p:cNvSpPr/>
            <p:nvPr/>
          </p:nvSpPr>
          <p:spPr>
            <a:xfrm>
              <a:off x="4607497" y="3148380"/>
              <a:ext cx="1598141" cy="765707"/>
            </a:xfrm>
            <a:prstGeom prst="rect">
              <a:avLst/>
            </a:prstGeom>
            <a:solidFill>
              <a:schemeClr val="accent3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b="1" dirty="0">
                  <a:solidFill>
                    <a:schemeClr val="tx1"/>
                  </a:solidFill>
                </a:rPr>
                <a:t>Module</a:t>
              </a:r>
              <a:endParaRPr lang="ru-RU" b="1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ru-RU" sz="1600" i="1" dirty="0"/>
                <a:t>модуль с задачами</a:t>
              </a:r>
            </a:p>
          </p:txBody>
        </p:sp>
        <p:cxnSp>
          <p:nvCxnSpPr>
            <p:cNvPr id="42" name="Соединительная линия уступом 41"/>
            <p:cNvCxnSpPr>
              <a:endCxn id="30" idx="1"/>
            </p:cNvCxnSpPr>
            <p:nvPr/>
          </p:nvCxnSpPr>
          <p:spPr>
            <a:xfrm rot="16200000" flipH="1">
              <a:off x="4743627" y="3997832"/>
              <a:ext cx="508254" cy="340763"/>
            </a:xfrm>
            <a:prstGeom prst="bentConnector2">
              <a:avLst/>
            </a:prstGeom>
            <a:ln>
              <a:solidFill>
                <a:schemeClr val="accent3">
                  <a:lumMod val="20000"/>
                  <a:lumOff val="8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Соединительная линия уступом 43"/>
            <p:cNvCxnSpPr>
              <a:endCxn id="26" idx="1"/>
            </p:cNvCxnSpPr>
            <p:nvPr/>
          </p:nvCxnSpPr>
          <p:spPr>
            <a:xfrm rot="16200000" flipH="1">
              <a:off x="5394982" y="4906982"/>
              <a:ext cx="556679" cy="380077"/>
            </a:xfrm>
            <a:prstGeom prst="bentConnector2">
              <a:avLst/>
            </a:prstGeom>
            <a:ln>
              <a:solidFill>
                <a:schemeClr val="accent3">
                  <a:lumMod val="20000"/>
                  <a:lumOff val="8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6546504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Натуральные материалы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55</TotalTime>
  <Words>343</Words>
  <Application>Microsoft Office PowerPoint</Application>
  <PresentationFormat>Широкоэкранный</PresentationFormat>
  <Paragraphs>70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Arial</vt:lpstr>
      <vt:lpstr>Garamond</vt:lpstr>
      <vt:lpstr>Натуральные материалы</vt:lpstr>
      <vt:lpstr>Автономная тестирующая система</vt:lpstr>
      <vt:lpstr>Цель проекта </vt:lpstr>
      <vt:lpstr>Рассмотрение схожих продуктов</vt:lpstr>
      <vt:lpstr>Цель проекта </vt:lpstr>
      <vt:lpstr>План сотворения проекта </vt:lpstr>
      <vt:lpstr>Выбрать библиотеки, api'и и фреймворки, на которых будет работать проект </vt:lpstr>
      <vt:lpstr>Изучить теорию и документацию систем, выбранных ранее</vt:lpstr>
      <vt:lpstr>Расписать структуру базы данных проект </vt:lpstr>
      <vt:lpstr>Расписать структуру базы данных проекте</vt:lpstr>
      <vt:lpstr>Создать проект</vt:lpstr>
      <vt:lpstr>Постработа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Автономная тестирующая система</dc:title>
  <dc:creator>Алексеенко Максим</dc:creator>
  <cp:lastModifiedBy>Алексеенко Максим</cp:lastModifiedBy>
  <cp:revision>8</cp:revision>
  <dcterms:created xsi:type="dcterms:W3CDTF">2022-03-03T09:39:08Z</dcterms:created>
  <dcterms:modified xsi:type="dcterms:W3CDTF">2022-03-03T10:34:23Z</dcterms:modified>
</cp:coreProperties>
</file>

<file path=docProps/thumbnail.jpeg>
</file>